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윤고딕" panose="020B0600000101010101" charset="-127"/>
      <p:regular r:id="rId37"/>
    </p:embeddedFont>
    <p:embeddedFont>
      <p:font typeface="윤고딕 Bold" panose="020B0600000101010101" charset="-127"/>
      <p:regular r:id="rId38"/>
    </p:embeddedFont>
    <p:embeddedFont>
      <p:font typeface="윤고딕 Semi-Bold" panose="020B0600000101010101" charset="-127"/>
      <p:regular r:id="rId39"/>
    </p:embeddedFont>
    <p:embeddedFont>
      <p:font typeface="Gotham Bold" panose="020B0600000101010101" charset="0"/>
      <p:regular r:id="rId40"/>
    </p:embeddedFont>
    <p:embeddedFont>
      <p:font typeface="Inter Bold" panose="020B0600000101010101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042242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13739" y="1412331"/>
            <a:ext cx="830157" cy="947275"/>
          </a:xfrm>
          <a:custGeom>
            <a:avLst/>
            <a:gdLst/>
            <a:ahLst/>
            <a:cxnLst/>
            <a:rect l="l" t="t" r="r" b="b"/>
            <a:pathLst>
              <a:path w="830157" h="947275">
                <a:moveTo>
                  <a:pt x="0" y="0"/>
                </a:moveTo>
                <a:lnTo>
                  <a:pt x="830157" y="0"/>
                </a:lnTo>
                <a:lnTo>
                  <a:pt x="830157" y="947274"/>
                </a:lnTo>
                <a:lnTo>
                  <a:pt x="0" y="94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3932344"/>
            <a:ext cx="9526504" cy="174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5"/>
              </a:lnSpc>
            </a:pPr>
            <a:r>
              <a:rPr lang="en-US" sz="9996" spc="-23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DB 프로젝트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" y="3048036"/>
            <a:ext cx="8400401" cy="70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6"/>
              </a:lnSpc>
            </a:pPr>
            <a:r>
              <a:rPr lang="en-US" sz="3897" spc="-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데이터베이스PBL(001반)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800" y="6226104"/>
            <a:ext cx="8400401" cy="64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3797" b="1" spc="-91">
                <a:solidFill>
                  <a:srgbClr val="373737"/>
                </a:solidFill>
                <a:latin typeface="Gotham Bold"/>
                <a:ea typeface="Gotham Bold"/>
                <a:cs typeface="Gotham Bold"/>
                <a:sym typeface="Gotham Bold"/>
              </a:rPr>
              <a:t>교내 대여 물품 관리 시스템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9147" y="8790355"/>
            <a:ext cx="5405092" cy="4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박재환, 손한윤, 조현명, 지승민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SQL Script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6412" y="3575413"/>
            <a:ext cx="13142825" cy="6208547"/>
            <a:chOff x="0" y="0"/>
            <a:chExt cx="17523767" cy="8278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46488" cy="8278063"/>
            </a:xfrm>
            <a:custGeom>
              <a:avLst/>
              <a:gdLst/>
              <a:ahLst/>
              <a:cxnLst/>
              <a:rect l="l" t="t" r="r" b="b"/>
              <a:pathLst>
                <a:path w="8646488" h="8278063">
                  <a:moveTo>
                    <a:pt x="0" y="0"/>
                  </a:moveTo>
                  <a:lnTo>
                    <a:pt x="8646488" y="0"/>
                  </a:lnTo>
                  <a:lnTo>
                    <a:pt x="8646488" y="8278063"/>
                  </a:lnTo>
                  <a:lnTo>
                    <a:pt x="0" y="827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646488" y="0"/>
              <a:ext cx="8877279" cy="8278063"/>
            </a:xfrm>
            <a:custGeom>
              <a:avLst/>
              <a:gdLst/>
              <a:ahLst/>
              <a:cxnLst/>
              <a:rect l="l" t="t" r="r" b="b"/>
              <a:pathLst>
                <a:path w="8877279" h="8278063">
                  <a:moveTo>
                    <a:pt x="0" y="0"/>
                  </a:moveTo>
                  <a:lnTo>
                    <a:pt x="8877279" y="0"/>
                  </a:lnTo>
                  <a:lnTo>
                    <a:pt x="8877279" y="8278063"/>
                  </a:lnTo>
                  <a:lnTo>
                    <a:pt x="0" y="827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SQL Script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SQL Script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168815" y="3823063"/>
            <a:ext cx="10083720" cy="5646883"/>
          </a:xfrm>
          <a:custGeom>
            <a:avLst/>
            <a:gdLst/>
            <a:ahLst/>
            <a:cxnLst/>
            <a:rect l="l" t="t" r="r" b="b"/>
            <a:pathLst>
              <a:path w="10083720" h="5646883">
                <a:moveTo>
                  <a:pt x="0" y="0"/>
                </a:moveTo>
                <a:lnTo>
                  <a:pt x="10083720" y="0"/>
                </a:lnTo>
                <a:lnTo>
                  <a:pt x="10083720" y="5646883"/>
                </a:lnTo>
                <a:lnTo>
                  <a:pt x="0" y="5646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SQL 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52791" y="2739390"/>
            <a:ext cx="5800188" cy="42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Web Page 동작 과정; 대여 과정</a:t>
            </a:r>
          </a:p>
        </p:txBody>
      </p:sp>
      <p:sp>
        <p:nvSpPr>
          <p:cNvPr id="5" name="Freeform 5"/>
          <p:cNvSpPr/>
          <p:nvPr/>
        </p:nvSpPr>
        <p:spPr>
          <a:xfrm>
            <a:off x="1746769" y="4098340"/>
            <a:ext cx="3736581" cy="5856474"/>
          </a:xfrm>
          <a:custGeom>
            <a:avLst/>
            <a:gdLst/>
            <a:ahLst/>
            <a:cxnLst/>
            <a:rect l="l" t="t" r="r" b="b"/>
            <a:pathLst>
              <a:path w="3736581" h="5856474">
                <a:moveTo>
                  <a:pt x="0" y="0"/>
                </a:moveTo>
                <a:lnTo>
                  <a:pt x="3736580" y="0"/>
                </a:lnTo>
                <a:lnTo>
                  <a:pt x="3736580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43293" y="6001144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9"/>
                </a:lnTo>
                <a:lnTo>
                  <a:pt x="0" y="150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74760" y="4098340"/>
            <a:ext cx="3938479" cy="5856474"/>
          </a:xfrm>
          <a:custGeom>
            <a:avLst/>
            <a:gdLst/>
            <a:ahLst/>
            <a:cxnLst/>
            <a:rect l="l" t="t" r="r" b="b"/>
            <a:pathLst>
              <a:path w="3938479" h="5856474">
                <a:moveTo>
                  <a:pt x="0" y="0"/>
                </a:moveTo>
                <a:lnTo>
                  <a:pt x="3938480" y="0"/>
                </a:lnTo>
                <a:lnTo>
                  <a:pt x="3938480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5190" y="6001144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9"/>
                </a:lnTo>
                <a:lnTo>
                  <a:pt x="0" y="150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46763" y="4098340"/>
            <a:ext cx="3726182" cy="5856474"/>
          </a:xfrm>
          <a:custGeom>
            <a:avLst/>
            <a:gdLst/>
            <a:ahLst/>
            <a:cxnLst/>
            <a:rect l="l" t="t" r="r" b="b"/>
            <a:pathLst>
              <a:path w="3726182" h="5856474">
                <a:moveTo>
                  <a:pt x="0" y="0"/>
                </a:moveTo>
                <a:lnTo>
                  <a:pt x="3726182" y="0"/>
                </a:lnTo>
                <a:lnTo>
                  <a:pt x="3726182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734" y="3352190"/>
            <a:ext cx="11819482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스캔 시작 클릭 &gt; 노트북 카메라로 학생  QR 스캔 → 학생 학번 확인 가능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67619" y="2792262"/>
            <a:ext cx="377366" cy="3773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92262"/>
            <a:ext cx="377366" cy="37736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54067" y="2739390"/>
            <a:ext cx="4270406" cy="42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Web Page 동작 과정; 대여 과정</a:t>
            </a:r>
          </a:p>
        </p:txBody>
      </p:sp>
      <p:sp>
        <p:nvSpPr>
          <p:cNvPr id="8" name="Freeform 8"/>
          <p:cNvSpPr/>
          <p:nvPr/>
        </p:nvSpPr>
        <p:spPr>
          <a:xfrm>
            <a:off x="5924473" y="6036295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8"/>
                </a:lnTo>
                <a:lnTo>
                  <a:pt x="0" y="150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5908" y="3930042"/>
            <a:ext cx="4080275" cy="6217562"/>
          </a:xfrm>
          <a:custGeom>
            <a:avLst/>
            <a:gdLst/>
            <a:ahLst/>
            <a:cxnLst/>
            <a:rect l="l" t="t" r="r" b="b"/>
            <a:pathLst>
              <a:path w="4080275" h="6217562">
                <a:moveTo>
                  <a:pt x="0" y="0"/>
                </a:moveTo>
                <a:lnTo>
                  <a:pt x="4080275" y="0"/>
                </a:lnTo>
                <a:lnTo>
                  <a:pt x="4080275" y="6217562"/>
                </a:lnTo>
                <a:lnTo>
                  <a:pt x="0" y="6217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25016" y="3930042"/>
            <a:ext cx="4037968" cy="6217562"/>
          </a:xfrm>
          <a:custGeom>
            <a:avLst/>
            <a:gdLst/>
            <a:ahLst/>
            <a:cxnLst/>
            <a:rect l="l" t="t" r="r" b="b"/>
            <a:pathLst>
              <a:path w="4037968" h="6217562">
                <a:moveTo>
                  <a:pt x="0" y="0"/>
                </a:moveTo>
                <a:lnTo>
                  <a:pt x="4037968" y="0"/>
                </a:lnTo>
                <a:lnTo>
                  <a:pt x="4037968" y="6217562"/>
                </a:lnTo>
                <a:lnTo>
                  <a:pt x="0" y="6217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39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53509" y="6036295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8"/>
                </a:lnTo>
                <a:lnTo>
                  <a:pt x="0" y="150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82137" y="5830899"/>
            <a:ext cx="4433237" cy="1920210"/>
          </a:xfrm>
          <a:custGeom>
            <a:avLst/>
            <a:gdLst/>
            <a:ahLst/>
            <a:cxnLst/>
            <a:rect l="l" t="t" r="r" b="b"/>
            <a:pathLst>
              <a:path w="4433237" h="1920210">
                <a:moveTo>
                  <a:pt x="0" y="0"/>
                </a:moveTo>
                <a:lnTo>
                  <a:pt x="4433237" y="0"/>
                </a:lnTo>
                <a:lnTo>
                  <a:pt x="4433237" y="1920210"/>
                </a:lnTo>
                <a:lnTo>
                  <a:pt x="0" y="1920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734" y="3352190"/>
            <a:ext cx="14842446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2. 노트북 카메라로 대여 물품 QR 스캔 → 물품 정보 확인 가능 &gt; 대여 처리 클릭 → 대여 완료 확인창 확인 가능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51519" y="2739390"/>
            <a:ext cx="6213472" cy="42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Web Page 동작 과정; 대여 내역 조회 과정</a:t>
            </a:r>
          </a:p>
        </p:txBody>
      </p:sp>
      <p:sp>
        <p:nvSpPr>
          <p:cNvPr id="5" name="Freeform 5"/>
          <p:cNvSpPr/>
          <p:nvPr/>
        </p:nvSpPr>
        <p:spPr>
          <a:xfrm>
            <a:off x="8134377" y="5983569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8"/>
                </a:lnTo>
                <a:lnTo>
                  <a:pt x="0" y="150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51571" y="3825267"/>
            <a:ext cx="4966374" cy="6356958"/>
          </a:xfrm>
          <a:custGeom>
            <a:avLst/>
            <a:gdLst/>
            <a:ahLst/>
            <a:cxnLst/>
            <a:rect l="l" t="t" r="r" b="b"/>
            <a:pathLst>
              <a:path w="4966374" h="6356958">
                <a:moveTo>
                  <a:pt x="0" y="0"/>
                </a:moveTo>
                <a:lnTo>
                  <a:pt x="4966373" y="0"/>
                </a:lnTo>
                <a:lnTo>
                  <a:pt x="496637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43169" y="3902840"/>
            <a:ext cx="3822576" cy="6279385"/>
          </a:xfrm>
          <a:custGeom>
            <a:avLst/>
            <a:gdLst/>
            <a:ahLst/>
            <a:cxnLst/>
            <a:rect l="l" t="t" r="r" b="b"/>
            <a:pathLst>
              <a:path w="3822576" h="6279385">
                <a:moveTo>
                  <a:pt x="0" y="0"/>
                </a:moveTo>
                <a:lnTo>
                  <a:pt x="3822576" y="0"/>
                </a:lnTo>
                <a:lnTo>
                  <a:pt x="3822576" y="6279385"/>
                </a:lnTo>
                <a:lnTo>
                  <a:pt x="0" y="6279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734" y="3352190"/>
            <a:ext cx="15709323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3. 대여 내역 조회에 학생의 학번 입력 후 조회 버튼 클릭 &gt; 대여한 물품과 대여일, 반납일, 연체일에 대한 정보 확인 가능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67619" y="2792262"/>
            <a:ext cx="377366" cy="3773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Web Page 동작 과정; 반납 과정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805629" y="6070562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9"/>
                </a:lnTo>
                <a:lnTo>
                  <a:pt x="0" y="1509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3409" y="3879805"/>
            <a:ext cx="4305273" cy="6247882"/>
          </a:xfrm>
          <a:custGeom>
            <a:avLst/>
            <a:gdLst/>
            <a:ahLst/>
            <a:cxnLst/>
            <a:rect l="l" t="t" r="r" b="b"/>
            <a:pathLst>
              <a:path w="4305273" h="6247882">
                <a:moveTo>
                  <a:pt x="0" y="0"/>
                </a:moveTo>
                <a:lnTo>
                  <a:pt x="4305273" y="0"/>
                </a:lnTo>
                <a:lnTo>
                  <a:pt x="4305273" y="6247882"/>
                </a:lnTo>
                <a:lnTo>
                  <a:pt x="0" y="624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5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69254" y="6070562"/>
            <a:ext cx="1009623" cy="1509418"/>
          </a:xfrm>
          <a:custGeom>
            <a:avLst/>
            <a:gdLst/>
            <a:ahLst/>
            <a:cxnLst/>
            <a:rect l="l" t="t" r="r" b="b"/>
            <a:pathLst>
              <a:path w="1009623" h="1509418">
                <a:moveTo>
                  <a:pt x="0" y="0"/>
                </a:moveTo>
                <a:lnTo>
                  <a:pt x="1009623" y="0"/>
                </a:lnTo>
                <a:lnTo>
                  <a:pt x="1009623" y="1509419"/>
                </a:lnTo>
                <a:lnTo>
                  <a:pt x="0" y="1509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61164" y="3879805"/>
            <a:ext cx="4287609" cy="6247882"/>
          </a:xfrm>
          <a:custGeom>
            <a:avLst/>
            <a:gdLst/>
            <a:ahLst/>
            <a:cxnLst/>
            <a:rect l="l" t="t" r="r" b="b"/>
            <a:pathLst>
              <a:path w="4287609" h="6247882">
                <a:moveTo>
                  <a:pt x="0" y="0"/>
                </a:moveTo>
                <a:lnTo>
                  <a:pt x="4287609" y="0"/>
                </a:lnTo>
                <a:lnTo>
                  <a:pt x="4287609" y="6247882"/>
                </a:lnTo>
                <a:lnTo>
                  <a:pt x="0" y="6247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066275" y="6070562"/>
            <a:ext cx="4193025" cy="1502703"/>
          </a:xfrm>
          <a:custGeom>
            <a:avLst/>
            <a:gdLst/>
            <a:ahLst/>
            <a:cxnLst/>
            <a:rect l="l" t="t" r="r" b="b"/>
            <a:pathLst>
              <a:path w="4193025" h="1502703">
                <a:moveTo>
                  <a:pt x="0" y="0"/>
                </a:moveTo>
                <a:lnTo>
                  <a:pt x="4193025" y="0"/>
                </a:lnTo>
                <a:lnTo>
                  <a:pt x="4193025" y="1502703"/>
                </a:lnTo>
                <a:lnTo>
                  <a:pt x="0" y="1502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734" y="3352190"/>
            <a:ext cx="15709323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4. 반납하고자 하는 물품의 QR 스캔 →  물품 확인 가능 &gt; 반납 처리 버튼 클릭 → 반납 처리 완료 창 확인 가능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Web Page 동작 과정; 반납 과정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734" y="3352190"/>
            <a:ext cx="15709323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5. 반납 처리 창 확인 후 대여 내역 조회에서 조회 버튼을 클릭하면 내역이 없는 것을 확인 가능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30539" y="4091601"/>
            <a:ext cx="3426921" cy="5946935"/>
          </a:xfrm>
          <a:custGeom>
            <a:avLst/>
            <a:gdLst/>
            <a:ahLst/>
            <a:cxnLst/>
            <a:rect l="l" t="t" r="r" b="b"/>
            <a:pathLst>
              <a:path w="3426921" h="5946935">
                <a:moveTo>
                  <a:pt x="0" y="0"/>
                </a:moveTo>
                <a:lnTo>
                  <a:pt x="3426922" y="0"/>
                </a:lnTo>
                <a:lnTo>
                  <a:pt x="3426922" y="5946934"/>
                </a:lnTo>
                <a:lnTo>
                  <a:pt x="0" y="5946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Web Page 동작 과정; 반납 과정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629085" y="5018125"/>
            <a:ext cx="9504183" cy="3065099"/>
          </a:xfrm>
          <a:custGeom>
            <a:avLst/>
            <a:gdLst/>
            <a:ahLst/>
            <a:cxnLst/>
            <a:rect l="l" t="t" r="r" b="b"/>
            <a:pathLst>
              <a:path w="9504183" h="3065099">
                <a:moveTo>
                  <a:pt x="0" y="0"/>
                </a:moveTo>
                <a:lnTo>
                  <a:pt x="9504183" y="0"/>
                </a:lnTo>
                <a:lnTo>
                  <a:pt x="9504183" y="3065099"/>
                </a:lnTo>
                <a:lnTo>
                  <a:pt x="0" y="306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734" y="3352190"/>
            <a:ext cx="15709323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6. 만약 반납할 내역이 없는데 반납 처리를 수행할 경우&gt;반납할 대여 기록이 없다는 창 확인 가능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Web Page 동작 과정; 반납 과정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629085" y="5073066"/>
            <a:ext cx="9640554" cy="2988572"/>
          </a:xfrm>
          <a:custGeom>
            <a:avLst/>
            <a:gdLst/>
            <a:ahLst/>
            <a:cxnLst/>
            <a:rect l="l" t="t" r="r" b="b"/>
            <a:pathLst>
              <a:path w="9640554" h="2988572">
                <a:moveTo>
                  <a:pt x="0" y="0"/>
                </a:moveTo>
                <a:lnTo>
                  <a:pt x="9640555" y="0"/>
                </a:lnTo>
                <a:lnTo>
                  <a:pt x="9640555" y="2988572"/>
                </a:lnTo>
                <a:lnTo>
                  <a:pt x="0" y="298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734" y="3352190"/>
            <a:ext cx="15709323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7. 학생 QR 스캔하지 않고,  대여 처리 혹은 반납 처리를 진행할 경우&gt;학생의 QR을 먼저 스캔하라는 창 확인 가능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Web Page 동작 과정; 반납 과정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510311" y="5114925"/>
            <a:ext cx="9521320" cy="2975412"/>
          </a:xfrm>
          <a:custGeom>
            <a:avLst/>
            <a:gdLst/>
            <a:ahLst/>
            <a:cxnLst/>
            <a:rect l="l" t="t" r="r" b="b"/>
            <a:pathLst>
              <a:path w="9521320" h="2975412">
                <a:moveTo>
                  <a:pt x="0" y="0"/>
                </a:moveTo>
                <a:lnTo>
                  <a:pt x="9521320" y="0"/>
                </a:lnTo>
                <a:lnTo>
                  <a:pt x="9521320" y="2975412"/>
                </a:lnTo>
                <a:lnTo>
                  <a:pt x="0" y="297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734" y="3352190"/>
            <a:ext cx="15709323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8. 학생 QR은 스캔 했지만, 물품 QR은 스캔하지 않고 대여 처리 혹은 반납 처리를 진행할 경우&gt;물품 QR을 스캔하라는 창 확인 가능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6539" y="3429697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6539" y="8054632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Web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6539" y="4586235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주요 기능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44018" y="3429697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QR 생성 코드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6539" y="5742368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Database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4018" y="4585829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프로젝트에 적용된 수업 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45942" y="5741962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팀원 역할 분담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399611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4556150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46179" y="4555743"/>
            <a:ext cx="678786" cy="613207"/>
            <a:chOff x="0" y="0"/>
            <a:chExt cx="178775" cy="1615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148103" y="5711876"/>
            <a:ext cx="678786" cy="613207"/>
            <a:chOff x="0" y="0"/>
            <a:chExt cx="178775" cy="1615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8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926539" y="6969861"/>
            <a:ext cx="4537689" cy="51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SQL Script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웹 시스템 구성 도구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87734" y="4068971"/>
            <a:ext cx="4334868" cy="2957499"/>
          </a:xfrm>
          <a:custGeom>
            <a:avLst/>
            <a:gdLst/>
            <a:ahLst/>
            <a:cxnLst/>
            <a:rect l="l" t="t" r="r" b="b"/>
            <a:pathLst>
              <a:path w="4334868" h="2957499">
                <a:moveTo>
                  <a:pt x="0" y="0"/>
                </a:moveTo>
                <a:lnTo>
                  <a:pt x="4334868" y="0"/>
                </a:lnTo>
                <a:lnTo>
                  <a:pt x="4334868" y="2957499"/>
                </a:lnTo>
                <a:lnTo>
                  <a:pt x="0" y="295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64767" y="4537400"/>
            <a:ext cx="4242628" cy="2020641"/>
          </a:xfrm>
          <a:custGeom>
            <a:avLst/>
            <a:gdLst/>
            <a:ahLst/>
            <a:cxnLst/>
            <a:rect l="l" t="t" r="r" b="b"/>
            <a:pathLst>
              <a:path w="4242628" h="2020641">
                <a:moveTo>
                  <a:pt x="0" y="0"/>
                </a:moveTo>
                <a:lnTo>
                  <a:pt x="4242628" y="0"/>
                </a:lnTo>
                <a:lnTo>
                  <a:pt x="4242628" y="2020641"/>
                </a:lnTo>
                <a:lnTo>
                  <a:pt x="0" y="2020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73359" y="4129331"/>
            <a:ext cx="4227833" cy="2836779"/>
          </a:xfrm>
          <a:custGeom>
            <a:avLst/>
            <a:gdLst/>
            <a:ahLst/>
            <a:cxnLst/>
            <a:rect l="l" t="t" r="r" b="b"/>
            <a:pathLst>
              <a:path w="4227833" h="2836779">
                <a:moveTo>
                  <a:pt x="0" y="0"/>
                </a:moveTo>
                <a:lnTo>
                  <a:pt x="4227833" y="0"/>
                </a:lnTo>
                <a:lnTo>
                  <a:pt x="4227833" y="2836779"/>
                </a:lnTo>
                <a:lnTo>
                  <a:pt x="0" y="2836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5906" y="6928010"/>
            <a:ext cx="4098525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데이터베이스 설계 및 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04965" y="6928010"/>
            <a:ext cx="4600330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코드 Editing &amp; Debugging 환경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60873" y="6928010"/>
            <a:ext cx="4098525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백엔드 서버 런타임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56920" y="3768153"/>
            <a:ext cx="9756344" cy="2498350"/>
          </a:xfrm>
          <a:custGeom>
            <a:avLst/>
            <a:gdLst/>
            <a:ahLst/>
            <a:cxnLst/>
            <a:rect l="l" t="t" r="r" b="b"/>
            <a:pathLst>
              <a:path w="9756344" h="2498350">
                <a:moveTo>
                  <a:pt x="0" y="0"/>
                </a:moveTo>
                <a:lnTo>
                  <a:pt x="9756344" y="0"/>
                </a:lnTo>
                <a:lnTo>
                  <a:pt x="9756344" y="2498350"/>
                </a:lnTo>
                <a:lnTo>
                  <a:pt x="0" y="249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362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6920" y="7167317"/>
            <a:ext cx="9756344" cy="1732666"/>
          </a:xfrm>
          <a:custGeom>
            <a:avLst/>
            <a:gdLst/>
            <a:ahLst/>
            <a:cxnLst/>
            <a:rect l="l" t="t" r="r" b="b"/>
            <a:pathLst>
              <a:path w="9756344" h="1732666">
                <a:moveTo>
                  <a:pt x="0" y="0"/>
                </a:moveTo>
                <a:lnTo>
                  <a:pt x="9756344" y="0"/>
                </a:lnTo>
                <a:lnTo>
                  <a:pt x="9756344" y="1732666"/>
                </a:lnTo>
                <a:lnTo>
                  <a:pt x="0" y="1732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034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8810" y="4134628"/>
            <a:ext cx="5935925" cy="172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Node.js 서버가 실행되기 위해 필요한 환경 설정, 웹 서버, 데이터베이스 연동, 요청 처리, 정적 파일 제공 등을 담당할 기초 모듈들을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      불러오는 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48810" y="7370038"/>
            <a:ext cx="6296325" cy="128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Express 서버를 만들고, 외부 요청 허용(CORS), JSON 데이터 처리, 프론트엔드 파일 제공 설정 코드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886282" y="4517988"/>
            <a:ext cx="8076381" cy="3136993"/>
          </a:xfrm>
          <a:custGeom>
            <a:avLst/>
            <a:gdLst/>
            <a:ahLst/>
            <a:cxnLst/>
            <a:rect l="l" t="t" r="r" b="b"/>
            <a:pathLst>
              <a:path w="8076381" h="3136993">
                <a:moveTo>
                  <a:pt x="0" y="0"/>
                </a:moveTo>
                <a:lnTo>
                  <a:pt x="8076381" y="0"/>
                </a:lnTo>
                <a:lnTo>
                  <a:pt x="8076381" y="3136993"/>
                </a:lnTo>
                <a:lnTo>
                  <a:pt x="0" y="3136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9167" y="5422872"/>
            <a:ext cx="5935925" cy="128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환경 변수에 설정된 정보로 MySQL 연결 풀을 생성하여, 여러 DB 요청을 효율적으로 처리하는 코드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057459" y="3664927"/>
            <a:ext cx="6923715" cy="2708903"/>
          </a:xfrm>
          <a:custGeom>
            <a:avLst/>
            <a:gdLst/>
            <a:ahLst/>
            <a:cxnLst/>
            <a:rect l="l" t="t" r="r" b="b"/>
            <a:pathLst>
              <a:path w="6923715" h="2708903">
                <a:moveTo>
                  <a:pt x="0" y="0"/>
                </a:moveTo>
                <a:lnTo>
                  <a:pt x="6923715" y="0"/>
                </a:lnTo>
                <a:lnTo>
                  <a:pt x="6923715" y="2708904"/>
                </a:lnTo>
                <a:lnTo>
                  <a:pt x="0" y="2708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57459" y="6948507"/>
            <a:ext cx="6923715" cy="2691594"/>
          </a:xfrm>
          <a:custGeom>
            <a:avLst/>
            <a:gdLst/>
            <a:ahLst/>
            <a:cxnLst/>
            <a:rect l="l" t="t" r="r" b="b"/>
            <a:pathLst>
              <a:path w="6923715" h="2691594">
                <a:moveTo>
                  <a:pt x="0" y="0"/>
                </a:moveTo>
                <a:lnTo>
                  <a:pt x="6923715" y="0"/>
                </a:lnTo>
                <a:lnTo>
                  <a:pt x="6923715" y="2691594"/>
                </a:lnTo>
                <a:lnTo>
                  <a:pt x="0" y="269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33800" y="4641447"/>
            <a:ext cx="6942561" cy="128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GET /api/students 요청이 오면 student 테이블에서 student_id, student_name만 가져와서 응답하도록 하는 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33800" y="7630692"/>
            <a:ext cx="7128975" cy="128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GET /api/items 요청이 오면 rental_item 테이블에서 product_id, product_name만 조회하여 응답하도록 하는 코드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94780" y="4074221"/>
            <a:ext cx="6942561" cy="43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학생 목록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780" y="7122254"/>
            <a:ext cx="6942561" cy="43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6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물품 목록 API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86947" y="3623335"/>
            <a:ext cx="7527564" cy="6247878"/>
          </a:xfrm>
          <a:custGeom>
            <a:avLst/>
            <a:gdLst/>
            <a:ahLst/>
            <a:cxnLst/>
            <a:rect l="l" t="t" r="r" b="b"/>
            <a:pathLst>
              <a:path w="7527564" h="6247878">
                <a:moveTo>
                  <a:pt x="0" y="0"/>
                </a:moveTo>
                <a:lnTo>
                  <a:pt x="7527564" y="0"/>
                </a:lnTo>
                <a:lnTo>
                  <a:pt x="7527564" y="6247878"/>
                </a:lnTo>
                <a:lnTo>
                  <a:pt x="0" y="624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983350" y="3671215"/>
            <a:ext cx="8831557" cy="6199998"/>
            <a:chOff x="0" y="0"/>
            <a:chExt cx="11775410" cy="826666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18201"/>
              <a:ext cx="11775410" cy="7548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프론트엔드에서 POST 요청으로 전송한 student_id, product_id 값을 req.body에서 추출함으로써 어떤 학생이 어떤 물품을 빌리는지 전달 받음.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오늘 날짜를 가져와서 YYYY-MM-DD 형태로 변환하는 코드로 구성.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이후 대여 날짜에 대여 기간인 7일을 더하여 반납 기한을 자동으로 계산하고 YYYY-MM-DD 형태로 날짜를 반환하는 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       코드로 구성.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period 테이블에 전 위 코드를 바탕으로 나온 값으로 구성된 record를 추가.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대여 처리 성공 시, 대여일과 반납 예정일 정보를 프론트에 JSON으로 전달.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중간에 에러가 발생하면 서버 오류 응답을 반환하고, 콘솔에 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        에러 로그 출력.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7792" y="-38100"/>
              <a:ext cx="10582033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대여 처리 API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549293" y="3664927"/>
            <a:ext cx="6517669" cy="6322139"/>
          </a:xfrm>
          <a:custGeom>
            <a:avLst/>
            <a:gdLst/>
            <a:ahLst/>
            <a:cxnLst/>
            <a:rect l="l" t="t" r="r" b="b"/>
            <a:pathLst>
              <a:path w="6517669" h="6322139">
                <a:moveTo>
                  <a:pt x="0" y="0"/>
                </a:moveTo>
                <a:lnTo>
                  <a:pt x="6517669" y="0"/>
                </a:lnTo>
                <a:lnTo>
                  <a:pt x="6517669" y="6322139"/>
                </a:lnTo>
                <a:lnTo>
                  <a:pt x="0" y="6322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53756" y="3746244"/>
            <a:ext cx="9602069" cy="5761823"/>
            <a:chOff x="0" y="0"/>
            <a:chExt cx="12802758" cy="76824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18201"/>
              <a:ext cx="12802758" cy="6964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프론트엔드에서 POST 요청으로 받은 student_id와 product_id를 추출하고 어떤 학생이 어떤 물품을 반납하는지 전달 받음.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period 테이블에서 해당 학생과 물품의 is_returned = 0인 가장 최신(ORDER BY id DESC) 기록 1개를 찾음. 아직 반납하지 않은 가장 최근 대여 기록만 반납 대상이 됨.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이후 조건에 맞는 미반납 기록이 없다면, 클라이언트에 오류 응답 전송하는 코드로 구성.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업데이트할 레코드를 구분하기 위한 id 값을 저장하고 반납 처리 및 연체일을 계산.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마지막으로 정상적으로 처리되었음을 프론트에 알려주도록 코드 구성.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중간에 에러가 발생하면 서버 오류 응답을 반환하고, 콘솔에 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        에러 로그 출력.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2498" y="-38100"/>
              <a:ext cx="11505266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반납 처리 API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446807" y="4866891"/>
            <a:ext cx="8259887" cy="3570949"/>
            <a:chOff x="0" y="0"/>
            <a:chExt cx="11013183" cy="47612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18201"/>
              <a:ext cx="11013183" cy="4043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req.params.student_id를 통해 해당 학생의 ID 추출하고 이를 sid 변수에 저장.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eriod와 rental_item 테이블을 조인해 반납하지 않은 대여 내역을 최신순으로 조회하고, 물품명, 대여일, 반납 예정일, 연체일수를 출력.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위에서 조회한 결과를 클라이언트로 전송하고 , 문제가 생기면 서버 오류 응답을 반환하도록 하는 코드로 구성.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72043" y="-38100"/>
              <a:ext cx="9897054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대여 내역 조회 API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87734" y="3664927"/>
            <a:ext cx="7940035" cy="5974877"/>
          </a:xfrm>
          <a:custGeom>
            <a:avLst/>
            <a:gdLst/>
            <a:ahLst/>
            <a:cxnLst/>
            <a:rect l="l" t="t" r="r" b="b"/>
            <a:pathLst>
              <a:path w="7940035" h="5974877">
                <a:moveTo>
                  <a:pt x="0" y="0"/>
                </a:moveTo>
                <a:lnTo>
                  <a:pt x="7940036" y="0"/>
                </a:lnTo>
                <a:lnTo>
                  <a:pt x="7940036" y="5974877"/>
                </a:lnTo>
                <a:lnTo>
                  <a:pt x="0" y="597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웹 구성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990582" y="6545226"/>
            <a:ext cx="12659260" cy="2256425"/>
            <a:chOff x="0" y="0"/>
            <a:chExt cx="16879013" cy="30085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18201"/>
              <a:ext cx="16879013" cy="229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.env 파일에 정의된 PORT 값을 사용하고, 없을 경우 기본값인 3000번 포트로 Express 서버를 실행.</a:t>
              </a:r>
            </a:p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app.listen()로 해당 포트에서 HTTP 요청을 수신 대기하도록 설정하며, 서버가 성공적으로 실행되면 실제 포트 번호를 포함한 주소(http://localhost:${PORT})를 콘솔에 출력.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70200" y="-38100"/>
              <a:ext cx="15168413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서버 실행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3712640" y="4237074"/>
            <a:ext cx="10862720" cy="1812851"/>
          </a:xfrm>
          <a:custGeom>
            <a:avLst/>
            <a:gdLst/>
            <a:ahLst/>
            <a:cxnLst/>
            <a:rect l="l" t="t" r="r" b="b"/>
            <a:pathLst>
              <a:path w="10862720" h="1812851">
                <a:moveTo>
                  <a:pt x="0" y="0"/>
                </a:moveTo>
                <a:lnTo>
                  <a:pt x="10862720" y="0"/>
                </a:lnTo>
                <a:lnTo>
                  <a:pt x="10862720" y="1812852"/>
                </a:lnTo>
                <a:lnTo>
                  <a:pt x="0" y="1812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package.json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457786" y="3664927"/>
            <a:ext cx="5741877" cy="5775786"/>
          </a:xfrm>
          <a:custGeom>
            <a:avLst/>
            <a:gdLst/>
            <a:ahLst/>
            <a:cxnLst/>
            <a:rect l="l" t="t" r="r" b="b"/>
            <a:pathLst>
              <a:path w="5741877" h="5775786">
                <a:moveTo>
                  <a:pt x="0" y="0"/>
                </a:moveTo>
                <a:lnTo>
                  <a:pt x="5741877" y="0"/>
                </a:lnTo>
                <a:lnTo>
                  <a:pt x="5741877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3867" y="5575309"/>
            <a:ext cx="8595433" cy="21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Node.js 프로젝트의 메타 정보와 실행 스크립트, 의존 라이브러리 목록을 담고 있는 package.json 파일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해당 시스템을 실행하려면 어떤 도구들이 필요한지 package.json에 모두 나와있기 때문에 누구나 “npm install”  한 줄로 해당 프로젝트의 실행 환경을 똑같이 만들 수 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.env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518437" y="3664927"/>
            <a:ext cx="5741877" cy="5775786"/>
          </a:xfrm>
          <a:custGeom>
            <a:avLst/>
            <a:gdLst/>
            <a:ahLst/>
            <a:cxnLst/>
            <a:rect l="l" t="t" r="r" b="b"/>
            <a:pathLst>
              <a:path w="5741877" h="5775786">
                <a:moveTo>
                  <a:pt x="0" y="0"/>
                </a:moveTo>
                <a:lnTo>
                  <a:pt x="5741877" y="0"/>
                </a:lnTo>
                <a:lnTo>
                  <a:pt x="5741877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Web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488433" y="5747892"/>
            <a:ext cx="9090791" cy="1380075"/>
            <a:chOff x="0" y="0"/>
            <a:chExt cx="12121055" cy="18401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18201"/>
              <a:ext cx="12121055" cy="1121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직접 중요한 값을 하드코딩하지 않고, 외부에서 불러와서 유연하게 설정할 수 있도록 도와주는 코드.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09469" y="-38100"/>
              <a:ext cx="10892649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환경 변수 설정 파일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297726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41384" y="2845953"/>
            <a:ext cx="3645185" cy="613928"/>
            <a:chOff x="0" y="0"/>
            <a:chExt cx="960049" cy="161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0049" cy="161693"/>
            </a:xfrm>
            <a:custGeom>
              <a:avLst/>
              <a:gdLst/>
              <a:ahLst/>
              <a:cxnLst/>
              <a:rect l="l" t="t" r="r" b="b"/>
              <a:pathLst>
                <a:path w="960049" h="161693">
                  <a:moveTo>
                    <a:pt x="80847" y="0"/>
                  </a:moveTo>
                  <a:lnTo>
                    <a:pt x="879202" y="0"/>
                  </a:lnTo>
                  <a:cubicBezTo>
                    <a:pt x="923853" y="0"/>
                    <a:pt x="960049" y="36196"/>
                    <a:pt x="960049" y="80847"/>
                  </a:cubicBezTo>
                  <a:lnTo>
                    <a:pt x="960049" y="80847"/>
                  </a:lnTo>
                  <a:cubicBezTo>
                    <a:pt x="960049" y="102288"/>
                    <a:pt x="951531" y="122852"/>
                    <a:pt x="936369" y="138014"/>
                  </a:cubicBezTo>
                  <a:cubicBezTo>
                    <a:pt x="921208" y="153175"/>
                    <a:pt x="900644" y="161693"/>
                    <a:pt x="879202" y="161693"/>
                  </a:cubicBezTo>
                  <a:lnTo>
                    <a:pt x="80847" y="161693"/>
                  </a:lnTo>
                  <a:cubicBezTo>
                    <a:pt x="36196" y="161693"/>
                    <a:pt x="0" y="125497"/>
                    <a:pt x="0" y="80847"/>
                  </a:cubicBezTo>
                  <a:lnTo>
                    <a:pt x="0" y="80847"/>
                  </a:lnTo>
                  <a:cubicBezTo>
                    <a:pt x="0" y="36196"/>
                    <a:pt x="36196" y="0"/>
                    <a:pt x="8084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60049" cy="209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프로젝트 주제 선정 배경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87734" y="5269558"/>
            <a:ext cx="2417234" cy="613233"/>
            <a:chOff x="0" y="0"/>
            <a:chExt cx="636638" cy="1615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638" cy="161510"/>
            </a:xfrm>
            <a:custGeom>
              <a:avLst/>
              <a:gdLst/>
              <a:ahLst/>
              <a:cxnLst/>
              <a:rect l="l" t="t" r="r" b="b"/>
              <a:pathLst>
                <a:path w="636638" h="161510">
                  <a:moveTo>
                    <a:pt x="80755" y="0"/>
                  </a:moveTo>
                  <a:lnTo>
                    <a:pt x="555883" y="0"/>
                  </a:lnTo>
                  <a:cubicBezTo>
                    <a:pt x="577300" y="0"/>
                    <a:pt x="597841" y="8508"/>
                    <a:pt x="612985" y="23653"/>
                  </a:cubicBezTo>
                  <a:cubicBezTo>
                    <a:pt x="628130" y="38797"/>
                    <a:pt x="636638" y="59337"/>
                    <a:pt x="636638" y="80755"/>
                  </a:cubicBezTo>
                  <a:lnTo>
                    <a:pt x="636638" y="80755"/>
                  </a:lnTo>
                  <a:cubicBezTo>
                    <a:pt x="636638" y="125355"/>
                    <a:pt x="600483" y="161510"/>
                    <a:pt x="555883" y="161510"/>
                  </a:cubicBezTo>
                  <a:lnTo>
                    <a:pt x="80755" y="161510"/>
                  </a:lnTo>
                  <a:cubicBezTo>
                    <a:pt x="36155" y="161510"/>
                    <a:pt x="0" y="125355"/>
                    <a:pt x="0" y="80755"/>
                  </a:cubicBezTo>
                  <a:lnTo>
                    <a:pt x="0" y="80755"/>
                  </a:lnTo>
                  <a:cubicBezTo>
                    <a:pt x="0" y="36155"/>
                    <a:pt x="36155" y="0"/>
                    <a:pt x="80755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638" cy="209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프로젝트 목표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7734" y="7315088"/>
            <a:ext cx="2197870" cy="613233"/>
            <a:chOff x="0" y="0"/>
            <a:chExt cx="578863" cy="161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8863" cy="161510"/>
            </a:xfrm>
            <a:custGeom>
              <a:avLst/>
              <a:gdLst/>
              <a:ahLst/>
              <a:cxnLst/>
              <a:rect l="l" t="t" r="r" b="b"/>
              <a:pathLst>
                <a:path w="578863" h="161510">
                  <a:moveTo>
                    <a:pt x="80755" y="0"/>
                  </a:moveTo>
                  <a:lnTo>
                    <a:pt x="498108" y="0"/>
                  </a:lnTo>
                  <a:cubicBezTo>
                    <a:pt x="542708" y="0"/>
                    <a:pt x="578863" y="36155"/>
                    <a:pt x="578863" y="80755"/>
                  </a:cubicBezTo>
                  <a:lnTo>
                    <a:pt x="578863" y="80755"/>
                  </a:lnTo>
                  <a:cubicBezTo>
                    <a:pt x="578863" y="125355"/>
                    <a:pt x="542708" y="161510"/>
                    <a:pt x="498108" y="161510"/>
                  </a:cubicBezTo>
                  <a:lnTo>
                    <a:pt x="80755" y="161510"/>
                  </a:lnTo>
                  <a:cubicBezTo>
                    <a:pt x="36155" y="161510"/>
                    <a:pt x="0" y="125355"/>
                    <a:pt x="0" y="80755"/>
                  </a:cubicBezTo>
                  <a:lnTo>
                    <a:pt x="0" y="80755"/>
                  </a:lnTo>
                  <a:cubicBezTo>
                    <a:pt x="0" y="36155"/>
                    <a:pt x="36155" y="0"/>
                    <a:pt x="80755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8863" cy="209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예상 목표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254958" y="6921923"/>
            <a:ext cx="2918617" cy="2415326"/>
          </a:xfrm>
          <a:custGeom>
            <a:avLst/>
            <a:gdLst/>
            <a:ahLst/>
            <a:cxnLst/>
            <a:rect l="l" t="t" r="r" b="b"/>
            <a:pathLst>
              <a:path w="2918617" h="2415326">
                <a:moveTo>
                  <a:pt x="0" y="0"/>
                </a:moveTo>
                <a:lnTo>
                  <a:pt x="2918617" y="0"/>
                </a:lnTo>
                <a:lnTo>
                  <a:pt x="2918617" y="2415326"/>
                </a:lnTo>
                <a:lnTo>
                  <a:pt x="0" y="2415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74076" y="2726280"/>
            <a:ext cx="2137532" cy="2087009"/>
          </a:xfrm>
          <a:custGeom>
            <a:avLst/>
            <a:gdLst/>
            <a:ahLst/>
            <a:cxnLst/>
            <a:rect l="l" t="t" r="r" b="b"/>
            <a:pathLst>
              <a:path w="2137532" h="2087009">
                <a:moveTo>
                  <a:pt x="0" y="0"/>
                </a:moveTo>
                <a:lnTo>
                  <a:pt x="2137531" y="0"/>
                </a:lnTo>
                <a:lnTo>
                  <a:pt x="2137531" y="2087008"/>
                </a:lnTo>
                <a:lnTo>
                  <a:pt x="0" y="2087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5400000">
            <a:off x="15053969" y="5563453"/>
            <a:ext cx="1193017" cy="609523"/>
          </a:xfrm>
          <a:custGeom>
            <a:avLst/>
            <a:gdLst/>
            <a:ahLst/>
            <a:cxnLst/>
            <a:rect l="l" t="t" r="r" b="b"/>
            <a:pathLst>
              <a:path w="1193017" h="609523">
                <a:moveTo>
                  <a:pt x="0" y="0"/>
                </a:moveTo>
                <a:lnTo>
                  <a:pt x="1193017" y="0"/>
                </a:lnTo>
                <a:lnTo>
                  <a:pt x="1193017" y="609523"/>
                </a:lnTo>
                <a:lnTo>
                  <a:pt x="0" y="609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96104" y="1143636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28675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3602" y="5949788"/>
            <a:ext cx="12038846" cy="8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교내 모든 부서의 대여 물품을 통합 관리할 수 있는 시스템을 구축하여, 효율적인 운영과 사용자 편의성을 동시에 향상시키는 것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3284" y="8077626"/>
            <a:ext cx="11819482" cy="8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실시간 재고 확인과 기록을 통해 물품 중복 대여 및 분실 최소화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반복적이고 수작업 기반의 업무를 시스템화하여 행정 효율성 증대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4077" y="3564656"/>
            <a:ext cx="11587905" cy="16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4499"/>
              </a:lnSpc>
              <a:buFont typeface="Arial"/>
              <a:buChar char="•"/>
            </a:pPr>
            <a:r>
              <a:rPr lang="en-US" sz="2499" spc="-6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교내 다양한 부서에서 수기로 물품을 관리하여 시간 지연 및 비효율 발생</a:t>
            </a:r>
          </a:p>
          <a:p>
            <a:pPr marL="539746" lvl="1" indent="-269873" algn="l">
              <a:lnSpc>
                <a:spcPts val="4499"/>
              </a:lnSpc>
              <a:buFont typeface="Arial"/>
              <a:buChar char="•"/>
            </a:pPr>
            <a:r>
              <a:rPr lang="en-US" sz="2499" spc="-6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부서별로 흩어진 대여 내역을 통합 관리할 시스템의 필요성 대두</a:t>
            </a:r>
          </a:p>
          <a:p>
            <a:pPr algn="l">
              <a:lnSpc>
                <a:spcPts val="4499"/>
              </a:lnSpc>
            </a:pPr>
            <a:endParaRPr lang="en-US" sz="2499" spc="-69">
              <a:solidFill>
                <a:srgbClr val="373737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QR 생성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937639" y="3664927"/>
            <a:ext cx="7973667" cy="5810810"/>
          </a:xfrm>
          <a:custGeom>
            <a:avLst/>
            <a:gdLst/>
            <a:ahLst/>
            <a:cxnLst/>
            <a:rect l="l" t="t" r="r" b="b"/>
            <a:pathLst>
              <a:path w="7973667" h="5810810">
                <a:moveTo>
                  <a:pt x="0" y="0"/>
                </a:moveTo>
                <a:lnTo>
                  <a:pt x="7973667" y="0"/>
                </a:lnTo>
                <a:lnTo>
                  <a:pt x="7973667" y="5810810"/>
                </a:lnTo>
                <a:lnTo>
                  <a:pt x="0" y="5810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QR 생성 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09489" y="5271175"/>
            <a:ext cx="6509962" cy="304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.필요한 모듈을 불러오고, .env 파일의 DB 설정을 기반으로 MySQL 연결 풀을 생성.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QR 코드 이미지를 저장할 frontend/qrcodes/students와 items 경로를 지정하고, 해당 폴더가 없으면 자동 생성.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167">
              <a:solidFill>
                <a:srgbClr val="373737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167">
              <a:solidFill>
                <a:srgbClr val="373737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QR 생성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896104" y="3920921"/>
            <a:ext cx="7887607" cy="2445158"/>
          </a:xfrm>
          <a:custGeom>
            <a:avLst/>
            <a:gdLst/>
            <a:ahLst/>
            <a:cxnLst/>
            <a:rect l="l" t="t" r="r" b="b"/>
            <a:pathLst>
              <a:path w="7887607" h="2445158">
                <a:moveTo>
                  <a:pt x="0" y="0"/>
                </a:moveTo>
                <a:lnTo>
                  <a:pt x="7887607" y="0"/>
                </a:lnTo>
                <a:lnTo>
                  <a:pt x="7887607" y="2445158"/>
                </a:lnTo>
                <a:lnTo>
                  <a:pt x="0" y="244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96104" y="7090869"/>
            <a:ext cx="7887607" cy="2376142"/>
          </a:xfrm>
          <a:custGeom>
            <a:avLst/>
            <a:gdLst/>
            <a:ahLst/>
            <a:cxnLst/>
            <a:rect l="l" t="t" r="r" b="b"/>
            <a:pathLst>
              <a:path w="7887607" h="2376142">
                <a:moveTo>
                  <a:pt x="0" y="0"/>
                </a:moveTo>
                <a:lnTo>
                  <a:pt x="7887607" y="0"/>
                </a:lnTo>
                <a:lnTo>
                  <a:pt x="7887607" y="2376141"/>
                </a:lnTo>
                <a:lnTo>
                  <a:pt x="0" y="2376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QR 생성 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073265" y="4234375"/>
            <a:ext cx="7613652" cy="1818250"/>
            <a:chOff x="0" y="0"/>
            <a:chExt cx="10151536" cy="242433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18201"/>
              <a:ext cx="10151536" cy="1706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student 테이블에서 학생 ID를 가져와, 각 ID를 포함한 JSON 데이터를 QR 코드로 변환해 studentID.png 형식의 이미지 파일로 저장.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42935" y="-38100"/>
              <a:ext cx="9122730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학생 QR 코드 생성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73265" y="7369814"/>
            <a:ext cx="7613652" cy="1818250"/>
            <a:chOff x="0" y="0"/>
            <a:chExt cx="10151536" cy="242433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18201"/>
              <a:ext cx="10151536" cy="1706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rental_item 테이블에서 물품 ID를 가져와, 각 ID를 담은 JSON 데이터를 QR 코드로 변환해 productID.png 파일로 저장.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2935" y="-38100"/>
              <a:ext cx="9122730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물품 QR 코드 생성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7619" y="2777490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코드; QR 생성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472854" y="4349117"/>
            <a:ext cx="6671146" cy="3535846"/>
          </a:xfrm>
          <a:custGeom>
            <a:avLst/>
            <a:gdLst/>
            <a:ahLst/>
            <a:cxnLst/>
            <a:rect l="l" t="t" r="r" b="b"/>
            <a:pathLst>
              <a:path w="6671146" h="3535846">
                <a:moveTo>
                  <a:pt x="0" y="0"/>
                </a:moveTo>
                <a:lnTo>
                  <a:pt x="6671146" y="0"/>
                </a:lnTo>
                <a:lnTo>
                  <a:pt x="6671146" y="3535846"/>
                </a:lnTo>
                <a:lnTo>
                  <a:pt x="0" y="3535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QR 생성 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94998" y="5162550"/>
            <a:ext cx="5674945" cy="2256425"/>
            <a:chOff x="0" y="0"/>
            <a:chExt cx="7566593" cy="300856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18201"/>
              <a:ext cx="7566593" cy="229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-167">
                  <a:solidFill>
                    <a:srgbClr val="373737"/>
                  </a:solidFill>
                  <a:latin typeface="윤고딕"/>
                  <a:ea typeface="윤고딕"/>
                  <a:cs typeface="윤고딕"/>
                  <a:sym typeface="윤고딕"/>
                </a:rPr>
                <a:t>QR 코드 생성이 완료되면 성공 메시지를 출력하고 정상 종료하며, 에러 발생 시 로그를 출력하고 비정상 종료.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5612" y="-38100"/>
              <a:ext cx="6799759" cy="569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종료 및 예외 처리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48887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JOIN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24726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Schema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,ERD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97982" y="3680709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Create,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Key Constraint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71238" y="359759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ORDER BY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94939" y="7064924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7" y="0"/>
                </a:lnTo>
                <a:lnTo>
                  <a:pt x="931667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96104" y="1375750"/>
            <a:ext cx="842373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프로젝트에 적용된 수업 내용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060789"/>
            <a:ext cx="718069" cy="274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  <a:p>
            <a:pPr algn="l">
              <a:lnSpc>
                <a:spcPts val="10747"/>
              </a:lnSpc>
              <a:spcBef>
                <a:spcPct val="0"/>
              </a:spcBef>
            </a:pPr>
            <a:endParaRPr lang="en-US" sz="7676" spc="-514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42612" y="8193604"/>
            <a:ext cx="11426752" cy="63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3728" spc="-249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위와 같은 내용을 적용하여 교내 물품 대여 관리 시스템을 구현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44494" y="3597593"/>
            <a:ext cx="2925581" cy="292558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UPDATE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431174" y="3595809"/>
            <a:ext cx="3190857" cy="319085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1966" b="-196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97892" y="3583382"/>
            <a:ext cx="3203284" cy="32032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6876" b="-687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95837" y="7634391"/>
            <a:ext cx="3407393" cy="417575"/>
            <a:chOff x="0" y="0"/>
            <a:chExt cx="4543191" cy="55676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3613"/>
              <a:ext cx="456388" cy="503154"/>
              <a:chOff x="0" y="0"/>
              <a:chExt cx="737253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7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7253" h="812800">
                    <a:moveTo>
                      <a:pt x="368627" y="0"/>
                    </a:moveTo>
                    <a:cubicBezTo>
                      <a:pt x="165040" y="0"/>
                      <a:pt x="0" y="181951"/>
                      <a:pt x="0" y="406400"/>
                    </a:cubicBezTo>
                    <a:cubicBezTo>
                      <a:pt x="0" y="630849"/>
                      <a:pt x="165040" y="812800"/>
                      <a:pt x="368627" y="812800"/>
                    </a:cubicBezTo>
                    <a:cubicBezTo>
                      <a:pt x="572214" y="812800"/>
                      <a:pt x="737253" y="630849"/>
                      <a:pt x="737253" y="406400"/>
                    </a:cubicBezTo>
                    <a:cubicBezTo>
                      <a:pt x="737253" y="181951"/>
                      <a:pt x="572214" y="0"/>
                      <a:pt x="368627" y="0"/>
                    </a:cubicBezTo>
                    <a:close/>
                  </a:path>
                </a:pathLst>
              </a:custGeom>
              <a:solidFill>
                <a:srgbClr val="C3A68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69117" y="28575"/>
                <a:ext cx="5990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56785" y="-57150"/>
              <a:ext cx="3886406" cy="600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  <a:spcBef>
                  <a:spcPct val="0"/>
                </a:spcBef>
              </a:pPr>
              <a:r>
                <a:rPr lang="en-US" sz="2576" spc="-172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내용을 작성하세요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31174" y="7634391"/>
            <a:ext cx="3407393" cy="417575"/>
            <a:chOff x="0" y="0"/>
            <a:chExt cx="4543191" cy="5567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53613"/>
              <a:ext cx="456388" cy="503154"/>
              <a:chOff x="0" y="0"/>
              <a:chExt cx="737253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37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7253" h="812800">
                    <a:moveTo>
                      <a:pt x="368627" y="0"/>
                    </a:moveTo>
                    <a:cubicBezTo>
                      <a:pt x="165040" y="0"/>
                      <a:pt x="0" y="181951"/>
                      <a:pt x="0" y="406400"/>
                    </a:cubicBezTo>
                    <a:cubicBezTo>
                      <a:pt x="0" y="630849"/>
                      <a:pt x="165040" y="812800"/>
                      <a:pt x="368627" y="812800"/>
                    </a:cubicBezTo>
                    <a:cubicBezTo>
                      <a:pt x="572214" y="812800"/>
                      <a:pt x="737253" y="630849"/>
                      <a:pt x="737253" y="406400"/>
                    </a:cubicBezTo>
                    <a:cubicBezTo>
                      <a:pt x="737253" y="181951"/>
                      <a:pt x="572214" y="0"/>
                      <a:pt x="368627" y="0"/>
                    </a:cubicBezTo>
                    <a:close/>
                  </a:path>
                </a:pathLst>
              </a:custGeom>
              <a:solidFill>
                <a:srgbClr val="C3A68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69117" y="28575"/>
                <a:ext cx="5990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56785" y="-57150"/>
              <a:ext cx="3886406" cy="600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  <a:spcBef>
                  <a:spcPct val="0"/>
                </a:spcBef>
              </a:pPr>
              <a:r>
                <a:rPr lang="en-US" sz="2576" spc="-172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내용을 작성하세요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55481" y="7634391"/>
            <a:ext cx="3407393" cy="417575"/>
            <a:chOff x="0" y="0"/>
            <a:chExt cx="4543191" cy="55676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53613"/>
              <a:ext cx="456388" cy="503154"/>
              <a:chOff x="0" y="0"/>
              <a:chExt cx="737253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37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7253" h="812800">
                    <a:moveTo>
                      <a:pt x="368627" y="0"/>
                    </a:moveTo>
                    <a:cubicBezTo>
                      <a:pt x="165040" y="0"/>
                      <a:pt x="0" y="181951"/>
                      <a:pt x="0" y="406400"/>
                    </a:cubicBezTo>
                    <a:cubicBezTo>
                      <a:pt x="0" y="630849"/>
                      <a:pt x="165040" y="812800"/>
                      <a:pt x="368627" y="812800"/>
                    </a:cubicBezTo>
                    <a:cubicBezTo>
                      <a:pt x="572214" y="812800"/>
                      <a:pt x="737253" y="630849"/>
                      <a:pt x="737253" y="406400"/>
                    </a:cubicBezTo>
                    <a:cubicBezTo>
                      <a:pt x="737253" y="181951"/>
                      <a:pt x="572214" y="0"/>
                      <a:pt x="368627" y="0"/>
                    </a:cubicBezTo>
                    <a:close/>
                  </a:path>
                </a:pathLst>
              </a:custGeom>
              <a:solidFill>
                <a:srgbClr val="C3A68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69117" y="28575"/>
                <a:ext cx="5990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6785" y="-57150"/>
              <a:ext cx="3886406" cy="600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  <a:spcBef>
                  <a:spcPct val="0"/>
                </a:spcBef>
              </a:pPr>
              <a:r>
                <a:rPr lang="en-US" sz="2576" spc="-172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내용을 작성하세요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77250" y="7634391"/>
            <a:ext cx="3407393" cy="417575"/>
            <a:chOff x="0" y="0"/>
            <a:chExt cx="4543191" cy="55676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53613"/>
              <a:ext cx="456388" cy="503154"/>
              <a:chOff x="0" y="0"/>
              <a:chExt cx="737253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7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7253" h="812800">
                    <a:moveTo>
                      <a:pt x="368627" y="0"/>
                    </a:moveTo>
                    <a:cubicBezTo>
                      <a:pt x="165040" y="0"/>
                      <a:pt x="0" y="181951"/>
                      <a:pt x="0" y="406400"/>
                    </a:cubicBezTo>
                    <a:cubicBezTo>
                      <a:pt x="0" y="630849"/>
                      <a:pt x="165040" y="812800"/>
                      <a:pt x="368627" y="812800"/>
                    </a:cubicBezTo>
                    <a:cubicBezTo>
                      <a:pt x="572214" y="812800"/>
                      <a:pt x="737253" y="630849"/>
                      <a:pt x="737253" y="406400"/>
                    </a:cubicBezTo>
                    <a:cubicBezTo>
                      <a:pt x="737253" y="181951"/>
                      <a:pt x="572214" y="0"/>
                      <a:pt x="368627" y="0"/>
                    </a:cubicBezTo>
                    <a:close/>
                  </a:path>
                </a:pathLst>
              </a:custGeom>
              <a:solidFill>
                <a:srgbClr val="C3A689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69117" y="28575"/>
                <a:ext cx="5990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56785" y="-57150"/>
              <a:ext cx="3886406" cy="600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  <a:spcBef>
                  <a:spcPct val="0"/>
                </a:spcBef>
              </a:pPr>
              <a:r>
                <a:rPr lang="en-US" sz="2576" spc="-172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내용을 작성하세요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55481" y="3595809"/>
            <a:ext cx="3190857" cy="31908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21132" b="-21132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3679788" y="3595809"/>
            <a:ext cx="3190857" cy="319085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52564" b="-52564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팀원 역할 분담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45035" y="6945625"/>
            <a:ext cx="2914804" cy="47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박재환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448835" y="6945625"/>
            <a:ext cx="2914804" cy="47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손한윤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53214" y="6945625"/>
            <a:ext cx="2914804" cy="47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조현명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33599" y="6945625"/>
            <a:ext cx="2914804" cy="47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지승민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8728921" y="3247890"/>
            <a:ext cx="830157" cy="947275"/>
          </a:xfrm>
          <a:custGeom>
            <a:avLst/>
            <a:gdLst/>
            <a:ahLst/>
            <a:cxnLst/>
            <a:rect l="l" t="t" r="r" b="b"/>
            <a:pathLst>
              <a:path w="830157" h="947275">
                <a:moveTo>
                  <a:pt x="0" y="0"/>
                </a:moveTo>
                <a:lnTo>
                  <a:pt x="830158" y="0"/>
                </a:lnTo>
                <a:lnTo>
                  <a:pt x="830158" y="947275"/>
                </a:lnTo>
                <a:lnTo>
                  <a:pt x="0" y="947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43459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896104" y="4438269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주요 기능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3273" y="4438269"/>
            <a:ext cx="4856854" cy="392137"/>
            <a:chOff x="0" y="0"/>
            <a:chExt cx="6475805" cy="5228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시스템 이름 및 로고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471221" y="5278818"/>
            <a:ext cx="4624944" cy="1323468"/>
          </a:xfrm>
          <a:custGeom>
            <a:avLst/>
            <a:gdLst/>
            <a:ahLst/>
            <a:cxnLst/>
            <a:rect l="l" t="t" r="r" b="b"/>
            <a:pathLst>
              <a:path w="4624944" h="1323468">
                <a:moveTo>
                  <a:pt x="0" y="0"/>
                </a:moveTo>
                <a:lnTo>
                  <a:pt x="4624943" y="0"/>
                </a:lnTo>
                <a:lnTo>
                  <a:pt x="4624943" y="1323468"/>
                </a:lnTo>
                <a:lnTo>
                  <a:pt x="0" y="132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96104" y="128050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기능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6553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3526" y="5323398"/>
            <a:ext cx="7120474" cy="172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물품 및 학생 QR 스캔을 통한 정보 식별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스캔된 정보를 바탕으로 대여자 및 물품 정보 확인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물품 대여 및 반납 처리 기능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학생별 대여 내역 조회 기능 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3456" y="7012598"/>
            <a:ext cx="7120474" cy="4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67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University + Rent로 대학 내 대여 시스템이라는 의미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Schema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598146" y="4794417"/>
            <a:ext cx="11301259" cy="1963594"/>
          </a:xfrm>
          <a:custGeom>
            <a:avLst/>
            <a:gdLst/>
            <a:ahLst/>
            <a:cxnLst/>
            <a:rect l="l" t="t" r="r" b="b"/>
            <a:pathLst>
              <a:path w="11301259" h="1963594">
                <a:moveTo>
                  <a:pt x="0" y="0"/>
                </a:moveTo>
                <a:lnTo>
                  <a:pt x="11301258" y="0"/>
                </a:lnTo>
                <a:lnTo>
                  <a:pt x="11301258" y="1963593"/>
                </a:lnTo>
                <a:lnTo>
                  <a:pt x="0" y="1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Database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Schema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757001" y="3987711"/>
            <a:ext cx="11301259" cy="4209719"/>
          </a:xfrm>
          <a:custGeom>
            <a:avLst/>
            <a:gdLst/>
            <a:ahLst/>
            <a:cxnLst/>
            <a:rect l="l" t="t" r="r" b="b"/>
            <a:pathLst>
              <a:path w="11301259" h="4209719">
                <a:moveTo>
                  <a:pt x="0" y="0"/>
                </a:moveTo>
                <a:lnTo>
                  <a:pt x="11301259" y="0"/>
                </a:lnTo>
                <a:lnTo>
                  <a:pt x="11301259" y="4209719"/>
                </a:lnTo>
                <a:lnTo>
                  <a:pt x="0" y="420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Database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Schema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721850" y="4535198"/>
            <a:ext cx="11301259" cy="3079593"/>
          </a:xfrm>
          <a:custGeom>
            <a:avLst/>
            <a:gdLst/>
            <a:ahLst/>
            <a:cxnLst/>
            <a:rect l="l" t="t" r="r" b="b"/>
            <a:pathLst>
              <a:path w="11301259" h="3079593">
                <a:moveTo>
                  <a:pt x="0" y="0"/>
                </a:moveTo>
                <a:lnTo>
                  <a:pt x="11301259" y="0"/>
                </a:lnTo>
                <a:lnTo>
                  <a:pt x="11301259" y="3079593"/>
                </a:lnTo>
                <a:lnTo>
                  <a:pt x="0" y="3079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Database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Schema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493371" y="3823063"/>
            <a:ext cx="11301259" cy="4760655"/>
          </a:xfrm>
          <a:custGeom>
            <a:avLst/>
            <a:gdLst/>
            <a:ahLst/>
            <a:cxnLst/>
            <a:rect l="l" t="t" r="r" b="b"/>
            <a:pathLst>
              <a:path w="11301259" h="4760655">
                <a:moveTo>
                  <a:pt x="0" y="0"/>
                </a:moveTo>
                <a:lnTo>
                  <a:pt x="11301258" y="0"/>
                </a:lnTo>
                <a:lnTo>
                  <a:pt x="11301258" y="4760655"/>
                </a:lnTo>
                <a:lnTo>
                  <a:pt x="0" y="47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Database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5921" y="2859426"/>
            <a:ext cx="4856854" cy="392137"/>
            <a:chOff x="0" y="0"/>
            <a:chExt cx="6475805" cy="52285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9696"/>
              <a:ext cx="503154" cy="50315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1931" y="-38100"/>
              <a:ext cx="5693874" cy="5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167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ERD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351442" y="3489688"/>
            <a:ext cx="9813715" cy="6391182"/>
          </a:xfrm>
          <a:custGeom>
            <a:avLst/>
            <a:gdLst/>
            <a:ahLst/>
            <a:cxnLst/>
            <a:rect l="l" t="t" r="r" b="b"/>
            <a:pathLst>
              <a:path w="9813715" h="6391182">
                <a:moveTo>
                  <a:pt x="0" y="0"/>
                </a:moveTo>
                <a:lnTo>
                  <a:pt x="9813716" y="0"/>
                </a:lnTo>
                <a:lnTo>
                  <a:pt x="9813716" y="6391182"/>
                </a:lnTo>
                <a:lnTo>
                  <a:pt x="0" y="639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375750"/>
            <a:ext cx="5465963" cy="9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Database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60789"/>
            <a:ext cx="718069" cy="138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사용자 지정</PresentationFormat>
  <Paragraphs>201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윤고딕 Bold</vt:lpstr>
      <vt:lpstr>Inter Bold</vt:lpstr>
      <vt:lpstr>윤고딕</vt:lpstr>
      <vt:lpstr>Arial</vt:lpstr>
      <vt:lpstr>Gotham Bold</vt:lpstr>
      <vt:lpstr>Calibri</vt:lpstr>
      <vt:lpstr>윤고딕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cp:lastModifiedBy>박재환</cp:lastModifiedBy>
  <cp:revision>1</cp:revision>
  <dcterms:created xsi:type="dcterms:W3CDTF">2006-08-16T00:00:00Z</dcterms:created>
  <dcterms:modified xsi:type="dcterms:W3CDTF">2025-05-27T11:39:51Z</dcterms:modified>
  <dc:identifier>DAGoLOy69_Y</dc:identifier>
</cp:coreProperties>
</file>